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8"/>
  </p:notesMasterIdLst>
  <p:sldIdLst>
    <p:sldId id="257" r:id="rId2"/>
    <p:sldId id="260" r:id="rId3"/>
    <p:sldId id="275" r:id="rId4"/>
    <p:sldId id="284" r:id="rId5"/>
    <p:sldId id="276" r:id="rId6"/>
    <p:sldId id="285" r:id="rId7"/>
    <p:sldId id="286" r:id="rId8"/>
    <p:sldId id="279" r:id="rId9"/>
    <p:sldId id="266" r:id="rId10"/>
    <p:sldId id="281" r:id="rId11"/>
    <p:sldId id="272" r:id="rId12"/>
    <p:sldId id="282" r:id="rId13"/>
    <p:sldId id="280" r:id="rId14"/>
    <p:sldId id="271" r:id="rId15"/>
    <p:sldId id="273" r:id="rId16"/>
    <p:sldId id="283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34A8D7"/>
    <a:srgbClr val="003296"/>
    <a:srgbClr val="262626"/>
    <a:srgbClr val="FFFF00"/>
    <a:srgbClr val="FFFF66"/>
    <a:srgbClr val="FFFFBB"/>
    <a:srgbClr val="33CCFF"/>
    <a:srgbClr val="00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3" autoAdjust="0"/>
    <p:restoredTop sz="94660"/>
  </p:normalViewPr>
  <p:slideViewPr>
    <p:cSldViewPr>
      <p:cViewPr varScale="1">
        <p:scale>
          <a:sx n="68" d="100"/>
          <a:sy n="68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&#233;la\&#233;l&#337;donoros\&#233;l&#337;donoros%20&#225;bra%20202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 millió lakosra jutó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6.0297694193184551E-2"/>
          <c:y val="0.12063668007164352"/>
          <c:w val="0.93162629877876835"/>
          <c:h val="0.55126320451395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ábra!$B$334</c:f>
              <c:strCache>
                <c:ptCount val="1"/>
                <c:pt idx="0">
                  <c:v>veseátültetések aránya %</c:v>
                </c:pt>
              </c:strCache>
            </c:strRef>
          </c:tx>
          <c:spPr>
            <a:solidFill>
              <a:srgbClr val="34A8D7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4A8D7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ábra!$A$335:$A$348</c:f>
              <c:strCache>
                <c:ptCount val="14"/>
                <c:pt idx="0">
                  <c:v>Hollandia</c:v>
                </c:pt>
                <c:pt idx="1">
                  <c:v>Egyesült Királyság</c:v>
                </c:pt>
                <c:pt idx="2">
                  <c:v>Svédország</c:v>
                </c:pt>
                <c:pt idx="3">
                  <c:v>Ausztria</c:v>
                </c:pt>
                <c:pt idx="4">
                  <c:v>Franciaország</c:v>
                </c:pt>
                <c:pt idx="5">
                  <c:v>Spanyolország</c:v>
                </c:pt>
                <c:pt idx="6">
                  <c:v>Németország</c:v>
                </c:pt>
                <c:pt idx="7">
                  <c:v>Olaszország</c:v>
                </c:pt>
                <c:pt idx="8">
                  <c:v>Csehország</c:v>
                </c:pt>
                <c:pt idx="9">
                  <c:v>Belgium</c:v>
                </c:pt>
                <c:pt idx="10">
                  <c:v>Szlovákia</c:v>
                </c:pt>
                <c:pt idx="11">
                  <c:v>Magyarország</c:v>
                </c:pt>
                <c:pt idx="12">
                  <c:v>Románia</c:v>
                </c:pt>
                <c:pt idx="13">
                  <c:v>Horvátország</c:v>
                </c:pt>
              </c:strCache>
            </c:strRef>
          </c:cat>
          <c:val>
            <c:numRef>
              <c:f>ábra!$B$335:$B$348</c:f>
              <c:numCache>
                <c:formatCode>General</c:formatCode>
                <c:ptCount val="14"/>
                <c:pt idx="0">
                  <c:v>55.6</c:v>
                </c:pt>
                <c:pt idx="1">
                  <c:v>54.5</c:v>
                </c:pt>
                <c:pt idx="2">
                  <c:v>47.1</c:v>
                </c:pt>
                <c:pt idx="3">
                  <c:v>43.9</c:v>
                </c:pt>
                <c:pt idx="4">
                  <c:v>55.6</c:v>
                </c:pt>
                <c:pt idx="5">
                  <c:v>73.8</c:v>
                </c:pt>
                <c:pt idx="6">
                  <c:v>25.9</c:v>
                </c:pt>
                <c:pt idx="7">
                  <c:v>36.1</c:v>
                </c:pt>
                <c:pt idx="8">
                  <c:v>48.1</c:v>
                </c:pt>
                <c:pt idx="9">
                  <c:v>37.4</c:v>
                </c:pt>
                <c:pt idx="10">
                  <c:v>35.800000000000011</c:v>
                </c:pt>
                <c:pt idx="11">
                  <c:v>27.4</c:v>
                </c:pt>
                <c:pt idx="12">
                  <c:v>10.8</c:v>
                </c:pt>
                <c:pt idx="13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C2-40E7-9A3D-A1955B2E30A8}"/>
            </c:ext>
          </c:extLst>
        </c:ser>
        <c:ser>
          <c:idx val="1"/>
          <c:order val="1"/>
          <c:tx>
            <c:strRef>
              <c:f>ábra!$C$334</c:f>
              <c:strCache>
                <c:ptCount val="1"/>
                <c:pt idx="0">
                  <c:v>élődonoros veseátültetések aránya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2"/>
              <c:layout>
                <c:manualLayout>
                  <c:x val="6.6115702479338867E-3"/>
                  <c:y val="5.72246065808297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C2-40E7-9A3D-A1955B2E3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ábra!$A$335:$A$348</c:f>
              <c:strCache>
                <c:ptCount val="14"/>
                <c:pt idx="0">
                  <c:v>Hollandia</c:v>
                </c:pt>
                <c:pt idx="1">
                  <c:v>Egyesült Királyság</c:v>
                </c:pt>
                <c:pt idx="2">
                  <c:v>Svédország</c:v>
                </c:pt>
                <c:pt idx="3">
                  <c:v>Ausztria</c:v>
                </c:pt>
                <c:pt idx="4">
                  <c:v>Franciaország</c:v>
                </c:pt>
                <c:pt idx="5">
                  <c:v>Spanyolország</c:v>
                </c:pt>
                <c:pt idx="6">
                  <c:v>Németország</c:v>
                </c:pt>
                <c:pt idx="7">
                  <c:v>Olaszország</c:v>
                </c:pt>
                <c:pt idx="8">
                  <c:v>Csehország</c:v>
                </c:pt>
                <c:pt idx="9">
                  <c:v>Belgium</c:v>
                </c:pt>
                <c:pt idx="10">
                  <c:v>Szlovákia</c:v>
                </c:pt>
                <c:pt idx="11">
                  <c:v>Magyarország</c:v>
                </c:pt>
                <c:pt idx="12">
                  <c:v>Románia</c:v>
                </c:pt>
                <c:pt idx="13">
                  <c:v>Horvátország</c:v>
                </c:pt>
              </c:strCache>
            </c:strRef>
          </c:cat>
          <c:val>
            <c:numRef>
              <c:f>ábra!$C$335:$C$348</c:f>
              <c:numCache>
                <c:formatCode>General</c:formatCode>
                <c:ptCount val="14"/>
                <c:pt idx="0">
                  <c:v>28.99</c:v>
                </c:pt>
                <c:pt idx="1">
                  <c:v>15.34</c:v>
                </c:pt>
                <c:pt idx="2">
                  <c:v>14.239999999999998</c:v>
                </c:pt>
                <c:pt idx="3">
                  <c:v>8.6</c:v>
                </c:pt>
                <c:pt idx="4">
                  <c:v>7.72</c:v>
                </c:pt>
                <c:pt idx="5">
                  <c:v>7.1</c:v>
                </c:pt>
                <c:pt idx="6">
                  <c:v>6.3</c:v>
                </c:pt>
                <c:pt idx="7">
                  <c:v>5.6</c:v>
                </c:pt>
                <c:pt idx="8">
                  <c:v>4.6099999999999994</c:v>
                </c:pt>
                <c:pt idx="9">
                  <c:v>3.9299999999999997</c:v>
                </c:pt>
                <c:pt idx="10">
                  <c:v>3.8499999999999996</c:v>
                </c:pt>
                <c:pt idx="11">
                  <c:v>3.06</c:v>
                </c:pt>
                <c:pt idx="12">
                  <c:v>2.94</c:v>
                </c:pt>
                <c:pt idx="13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C2-40E7-9A3D-A1955B2E3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7453312"/>
        <c:axId val="67454848"/>
      </c:barChart>
      <c:catAx>
        <c:axId val="6745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454848"/>
        <c:crosses val="autoZero"/>
        <c:auto val="1"/>
        <c:lblAlgn val="ctr"/>
        <c:lblOffset val="100"/>
        <c:noMultiLvlLbl val="0"/>
      </c:catAx>
      <c:valAx>
        <c:axId val="6745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45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215210439694145E-2"/>
          <c:y val="0"/>
          <c:w val="0.87895909612573309"/>
          <c:h val="0.8787452735136709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B4D-4DBA-B597-88DD7698537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4D-4DBA-B597-88DD7698537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B4D-4DBA-B597-88DD76985378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>
                        <a:solidFill>
                          <a:schemeClr val="bg1"/>
                        </a:solidFill>
                      </a:rPr>
                      <a:t>42,7%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B4D-4DBA-B597-88DD7698537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>
                        <a:solidFill>
                          <a:schemeClr val="bg1"/>
                        </a:solidFill>
                      </a:rPr>
                      <a:t>38,7%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B4D-4DBA-B597-88DD7698537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18,7%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B4D-4DBA-B597-88DD769853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ábra!$A$195:$A$197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talán</c:v>
                </c:pt>
              </c:strCache>
            </c:strRef>
          </c:cat>
          <c:val>
            <c:numRef>
              <c:f>ábra!$B$195:$B$197</c:f>
              <c:numCache>
                <c:formatCode>General</c:formatCode>
                <c:ptCount val="3"/>
                <c:pt idx="0">
                  <c:v>42.7</c:v>
                </c:pt>
                <c:pt idx="1">
                  <c:v>38.700000000000003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4D-4DBA-B597-88DD769853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26822989176367"/>
          <c:y val="0"/>
          <c:w val="0.84281344169163086"/>
          <c:h val="0.8537455258676541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6F0-41A4-82CF-1A01816A6A1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F0-41A4-82CF-1A01816A6A1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6F0-41A4-82CF-1A01816A6A1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16F0-41A4-82CF-1A01816A6A1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6F0-41A4-82CF-1A01816A6A1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16F0-41A4-82CF-1A01816A6A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ábra!$A$221:$A$223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talán</c:v>
                </c:pt>
              </c:strCache>
            </c:strRef>
          </c:cat>
          <c:val>
            <c:numRef>
              <c:f>ábra!$B$221:$B$223</c:f>
              <c:numCache>
                <c:formatCode>General</c:formatCode>
                <c:ptCount val="3"/>
                <c:pt idx="0">
                  <c:v>56</c:v>
                </c:pt>
                <c:pt idx="1">
                  <c:v>32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F0-41A4-82CF-1A01816A6A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64847799280338"/>
          <c:y val="2.8483967467666984E-2"/>
          <c:w val="0.46999047856023346"/>
          <c:h val="0.9569982420253958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ábra!$A$246:$A$250</c:f>
              <c:strCache>
                <c:ptCount val="5"/>
                <c:pt idx="0">
                  <c:v>Nem akarok a szeretteimtől ilyen áldozatot elfogadni</c:v>
                </c:pt>
                <c:pt idx="1">
                  <c:v>Nincs ilyen közelálló családtagom, rokonom</c:v>
                </c:pt>
                <c:pt idx="2">
                  <c:v>Van ugyan közelálló hozzátartozóm, aki vállalkozna donációra, de egészségi állapota miatt nem lehet donor</c:v>
                </c:pt>
                <c:pt idx="3">
                  <c:v> Van olyan hozzátartozóm, aki ugyan vállalkozna a donációra, de nem egyezik meg a vércsoportunk</c:v>
                </c:pt>
                <c:pt idx="4">
                  <c:v>Nem akarom igénybe venni.</c:v>
                </c:pt>
              </c:strCache>
            </c:strRef>
          </c:cat>
          <c:val>
            <c:numRef>
              <c:f>ábra!$B$246:$B$250</c:f>
              <c:numCache>
                <c:formatCode>General</c:formatCode>
                <c:ptCount val="5"/>
                <c:pt idx="0">
                  <c:v>20.8</c:v>
                </c:pt>
                <c:pt idx="1">
                  <c:v>32.1</c:v>
                </c:pt>
                <c:pt idx="2">
                  <c:v>7.5</c:v>
                </c:pt>
                <c:pt idx="3">
                  <c:v>17</c:v>
                </c:pt>
                <c:pt idx="4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96-40D8-8CA8-D5AB01B7A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61485311"/>
        <c:axId val="1757538799"/>
      </c:barChart>
      <c:valAx>
        <c:axId val="1757538799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661485311"/>
        <c:crosses val="autoZero"/>
        <c:crossBetween val="between"/>
      </c:valAx>
      <c:catAx>
        <c:axId val="16614853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75387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271637290190762"/>
          <c:y val="4.4529464882444747E-2"/>
          <c:w val="0.56728362709809244"/>
          <c:h val="0.89685088816532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379345438963093E-2"/>
                  <c:y val="-6.9448215524783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2F-4B1D-AE27-B88CD1DF24CB}"/>
                </c:ext>
              </c:extLst>
            </c:dLbl>
            <c:dLbl>
              <c:idx val="1"/>
              <c:layout>
                <c:manualLayout>
                  <c:x val="1.8814571255516194E-2"/>
                  <c:y val="7.0080550276043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2F-4B1D-AE27-B88CD1DF24CB}"/>
                </c:ext>
              </c:extLst>
            </c:dLbl>
            <c:dLbl>
              <c:idx val="2"/>
              <c:layout>
                <c:manualLayout>
                  <c:x val="4.3022445014306897E-3"/>
                  <c:y val="-4.948748111053450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2F-4B1D-AE27-B88CD1DF24CB}"/>
                </c:ext>
              </c:extLst>
            </c:dLbl>
            <c:dLbl>
              <c:idx val="3"/>
              <c:layout>
                <c:manualLayout>
                  <c:x val="8.5217369806796228E-3"/>
                  <c:y val="1.197333091984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2F-4B1D-AE27-B88CD1DF24CB}"/>
                </c:ext>
              </c:extLst>
            </c:dLbl>
            <c:dLbl>
              <c:idx val="4"/>
              <c:layout>
                <c:manualLayout>
                  <c:x val="1.7981104010350392E-2"/>
                  <c:y val="-1.5093975322050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2F-4B1D-AE27-B88CD1DF24CB}"/>
                </c:ext>
              </c:extLst>
            </c:dLbl>
            <c:dLbl>
              <c:idx val="5"/>
              <c:layout>
                <c:manualLayout>
                  <c:x val="1.7277675455403242E-2"/>
                  <c:y val="-1.150994056777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2F-4B1D-AE27-B88CD1DF24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ábra!$A$275:$A$280</c:f>
              <c:strCache>
                <c:ptCount val="6"/>
                <c:pt idx="0">
                  <c:v>érdekes</c:v>
                </c:pt>
                <c:pt idx="1">
                  <c:v>érzelmileg erősen hatott rám</c:v>
                </c:pt>
                <c:pt idx="2">
                  <c:v>tárgyilagos</c:v>
                </c:pt>
                <c:pt idx="3">
                  <c:v>mindenre kiterjedő választ adott</c:v>
                </c:pt>
                <c:pt idx="4">
                  <c:v>érzelgős volt</c:v>
                </c:pt>
                <c:pt idx="5">
                  <c:v>unalmas volt</c:v>
                </c:pt>
              </c:strCache>
            </c:strRef>
          </c:cat>
          <c:val>
            <c:numRef>
              <c:f>ábra!$B$275:$B$280</c:f>
              <c:numCache>
                <c:formatCode>0.0</c:formatCode>
                <c:ptCount val="6"/>
                <c:pt idx="0">
                  <c:v>4.5999999999999996</c:v>
                </c:pt>
                <c:pt idx="1">
                  <c:v>4.5</c:v>
                </c:pt>
                <c:pt idx="2">
                  <c:v>4.4000000000000004</c:v>
                </c:pt>
                <c:pt idx="3">
                  <c:v>4.4000000000000004</c:v>
                </c:pt>
                <c:pt idx="4">
                  <c:v>3.5</c:v>
                </c:pt>
                <c:pt idx="5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2F-4B1D-AE27-B88CD1DF24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98631424"/>
        <c:axId val="198633344"/>
      </c:barChart>
      <c:catAx>
        <c:axId val="198631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8633344"/>
        <c:crosses val="autoZero"/>
        <c:auto val="1"/>
        <c:lblAlgn val="ctr"/>
        <c:lblOffset val="100"/>
        <c:noMultiLvlLbl val="0"/>
      </c:catAx>
      <c:valAx>
        <c:axId val="198633344"/>
        <c:scaling>
          <c:orientation val="minMax"/>
          <c:min val="1.5"/>
        </c:scaling>
        <c:delete val="1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dirty="0"/>
                  <a:t>osztályzat</a:t>
                </a:r>
              </a:p>
            </c:rich>
          </c:tx>
          <c:layout>
            <c:manualLayout>
              <c:xMode val="edge"/>
              <c:yMode val="edge"/>
              <c:x val="0.8807885268835236"/>
              <c:y val="0.851359189950820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.0" sourceLinked="1"/>
        <c:majorTickMark val="none"/>
        <c:minorTickMark val="none"/>
        <c:tickLblPos val="nextTo"/>
        <c:crossAx val="19863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3270554479453972E-2"/>
          <c:w val="1"/>
          <c:h val="0.885574710700421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00E-4F76-9004-E0E193C9B32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00E-4F76-9004-E0E193C9B32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00E-4F76-9004-E0E193C9B32D}"/>
              </c:ext>
            </c:extLst>
          </c:dPt>
          <c:dPt>
            <c:idx val="3"/>
            <c:bubble3D val="0"/>
            <c:explosion val="48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00E-4F76-9004-E0E193C9B32D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00E-4F76-9004-E0E193C9B32D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00E-4F76-9004-E0E193C9B32D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00E-4F76-9004-E0E193C9B32D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00E-4F76-9004-E0E193C9B32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ábra!$A$302:$A$305</c:f>
              <c:strCache>
                <c:ptCount val="4"/>
                <c:pt idx="0">
                  <c:v>1-es</c:v>
                </c:pt>
                <c:pt idx="1">
                  <c:v>3-as</c:v>
                </c:pt>
                <c:pt idx="2">
                  <c:v>4-es</c:v>
                </c:pt>
                <c:pt idx="3">
                  <c:v>5-ös</c:v>
                </c:pt>
              </c:strCache>
            </c:strRef>
          </c:cat>
          <c:val>
            <c:numRef>
              <c:f>ábra!$B$302:$B$305</c:f>
              <c:numCache>
                <c:formatCode>General</c:formatCode>
                <c:ptCount val="4"/>
                <c:pt idx="0">
                  <c:v>2.7</c:v>
                </c:pt>
                <c:pt idx="1">
                  <c:v>4</c:v>
                </c:pt>
                <c:pt idx="2">
                  <c:v>32</c:v>
                </c:pt>
                <c:pt idx="3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0E-4F76-9004-E0E193C9B32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44744964339642"/>
          <c:y val="8.806770473991854E-2"/>
          <c:w val="0.7734059677679751"/>
          <c:h val="1"/>
        </c:manualLayout>
      </c:layout>
      <c:doughnutChart>
        <c:varyColors val="1"/>
        <c:ser>
          <c:idx val="0"/>
          <c:order val="0"/>
          <c:spPr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explosion val="1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9FE-4F89-A71D-9C60EDE5BF20}"/>
              </c:ext>
            </c:extLst>
          </c:dPt>
          <c:dPt>
            <c:idx val="1"/>
            <c:bubble3D val="0"/>
            <c:spPr>
              <a:solidFill>
                <a:srgbClr val="FF8F8F"/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FE-4F89-A71D-9C60EDE5BF20}"/>
              </c:ext>
            </c:extLst>
          </c:dPt>
          <c:dLbls>
            <c:dLbl>
              <c:idx val="0"/>
              <c:layout>
                <c:manualLayout>
                  <c:x val="-6.3319689645675761E-2"/>
                  <c:y val="5.38734018682890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FE-4F89-A71D-9C60EDE5BF20}"/>
                </c:ext>
              </c:extLst>
            </c:dLbl>
            <c:dLbl>
              <c:idx val="1"/>
              <c:layout>
                <c:manualLayout>
                  <c:x val="3.0152233164607175E-3"/>
                  <c:y val="-3.210148123719016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FE-4F89-A71D-9C60EDE5BF2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ábra!$A$2:$A$3</c:f>
              <c:strCache>
                <c:ptCount val="2"/>
                <c:pt idx="0">
                  <c:v>férfi</c:v>
                </c:pt>
                <c:pt idx="1">
                  <c:v>nő</c:v>
                </c:pt>
              </c:strCache>
            </c:strRef>
          </c:cat>
          <c:val>
            <c:numRef>
              <c:f>ábra!$B$2:$B$3</c:f>
              <c:numCache>
                <c:formatCode>0%</c:formatCode>
                <c:ptCount val="2"/>
                <c:pt idx="0">
                  <c:v>0.68</c:v>
                </c:pt>
                <c:pt idx="1">
                  <c:v>0.32000000000000117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E-4F89-A71D-9C60EDE5BF2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091819663305019"/>
          <c:y val="6.018050199356903E-2"/>
          <c:w val="0.58699444261767897"/>
          <c:h val="0.865261384933271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plosion val="53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A6-4900-8D21-9B811ACDEB7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A6-4900-8D21-9B811ACDEB7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1A6-4900-8D21-9B811ACDEB7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A6-4900-8D21-9B811ACDEB74}"/>
              </c:ext>
            </c:extLst>
          </c:dPt>
          <c:dLbls>
            <c:dLbl>
              <c:idx val="0"/>
              <c:layout>
                <c:manualLayout>
                  <c:x val="2.0068500699189414E-2"/>
                  <c:y val="7.1959170423586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A6-4900-8D21-9B811ACDEB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ábra!$A$26:$A$29</c:f>
              <c:strCache>
                <c:ptCount val="4"/>
                <c:pt idx="0">
                  <c:v>12-40 év között</c:v>
                </c:pt>
                <c:pt idx="1">
                  <c:v>41-50 év között</c:v>
                </c:pt>
                <c:pt idx="2">
                  <c:v>51-60 év között</c:v>
                </c:pt>
                <c:pt idx="3">
                  <c:v>60 év felett</c:v>
                </c:pt>
              </c:strCache>
            </c:strRef>
          </c:cat>
          <c:val>
            <c:numRef>
              <c:f>ábra!$B$26:$B$29</c:f>
              <c:numCache>
                <c:formatCode>General</c:formatCode>
                <c:ptCount val="4"/>
                <c:pt idx="0">
                  <c:v>25.3</c:v>
                </c:pt>
                <c:pt idx="1">
                  <c:v>29.3</c:v>
                </c:pt>
                <c:pt idx="2">
                  <c:v>33.300000000000004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A6-4900-8D21-9B811ACDE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54689423"/>
        <c:axId val="1757653199"/>
      </c:barChart>
      <c:valAx>
        <c:axId val="1757653199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754689423"/>
        <c:crosses val="autoZero"/>
        <c:crossBetween val="between"/>
      </c:valAx>
      <c:catAx>
        <c:axId val="17546894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76531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978954992706802"/>
          <c:y val="5.4566357706286601E-2"/>
          <c:w val="0.60672537362587575"/>
          <c:h val="0.94543364229371341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ábra!$A$45:$A$48</c:f>
              <c:strCache>
                <c:ptCount val="4"/>
                <c:pt idx="0">
                  <c:v>főváros</c:v>
                </c:pt>
                <c:pt idx="1">
                  <c:v>nagyváros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ábra!$B$45:$B$48</c:f>
              <c:numCache>
                <c:formatCode>General</c:formatCode>
                <c:ptCount val="4"/>
                <c:pt idx="0">
                  <c:v>34.700000000000003</c:v>
                </c:pt>
                <c:pt idx="1">
                  <c:v>16</c:v>
                </c:pt>
                <c:pt idx="2">
                  <c:v>30.7</c:v>
                </c:pt>
                <c:pt idx="3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0E-4BF0-984D-005B25186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61479311"/>
        <c:axId val="1757540879"/>
      </c:barChart>
      <c:valAx>
        <c:axId val="1757540879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661479311"/>
        <c:crosses val="autoZero"/>
        <c:crossBetween val="between"/>
      </c:valAx>
      <c:catAx>
        <c:axId val="16614793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75408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08039005767036"/>
          <c:y val="7.610307476611595E-3"/>
          <c:w val="0.61919609942329645"/>
          <c:h val="0.7416782146516239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ábra!$A$71:$A$73</c:f>
              <c:strCache>
                <c:ptCount val="3"/>
                <c:pt idx="0">
                  <c:v>8 általános v. ennél kevesebb</c:v>
                </c:pt>
                <c:pt idx="1">
                  <c:v>középfokú</c:v>
                </c:pt>
                <c:pt idx="2">
                  <c:v>felsőfokú</c:v>
                </c:pt>
              </c:strCache>
            </c:strRef>
          </c:cat>
          <c:val>
            <c:numRef>
              <c:f>ábra!$B$71:$B$73</c:f>
              <c:numCache>
                <c:formatCode>General</c:formatCode>
                <c:ptCount val="3"/>
                <c:pt idx="0">
                  <c:v>6.7</c:v>
                </c:pt>
                <c:pt idx="1">
                  <c:v>61.3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8D-4DD7-8E1B-993D1EE87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63460879"/>
        <c:axId val="1757582479"/>
      </c:barChart>
      <c:valAx>
        <c:axId val="17575824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63460879"/>
        <c:crosses val="autoZero"/>
        <c:crossBetween val="between"/>
      </c:valAx>
      <c:catAx>
        <c:axId val="1663460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75824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261848655696925"/>
          <c:y val="2.3645407019390014E-2"/>
          <c:w val="0.47105521587818017"/>
          <c:h val="0.9713457416339872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ábra!$A$95:$A$99</c:f>
              <c:strCache>
                <c:ptCount val="5"/>
                <c:pt idx="0">
                  <c:v>házas</c:v>
                </c:pt>
                <c:pt idx="1">
                  <c:v>elvált</c:v>
                </c:pt>
                <c:pt idx="2">
                  <c:v>élettársi kapcsolatban él</c:v>
                </c:pt>
                <c:pt idx="3">
                  <c:v>egyedülálló</c:v>
                </c:pt>
                <c:pt idx="4">
                  <c:v>egyéb</c:v>
                </c:pt>
              </c:strCache>
            </c:strRef>
          </c:cat>
          <c:val>
            <c:numRef>
              <c:f>ábra!$B$95:$B$99</c:f>
              <c:numCache>
                <c:formatCode>General</c:formatCode>
                <c:ptCount val="5"/>
                <c:pt idx="0">
                  <c:v>50.7</c:v>
                </c:pt>
                <c:pt idx="1">
                  <c:v>8</c:v>
                </c:pt>
                <c:pt idx="2">
                  <c:v>20</c:v>
                </c:pt>
                <c:pt idx="3">
                  <c:v>17.3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03-4B73-8A91-9779DB23F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64640447"/>
        <c:axId val="1757594543"/>
      </c:barChart>
      <c:valAx>
        <c:axId val="1757594543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764640447"/>
        <c:crosses val="autoZero"/>
        <c:crossBetween val="between"/>
      </c:valAx>
      <c:catAx>
        <c:axId val="17646404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7594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52997985420258"/>
          <c:y val="6.6924808276490805E-2"/>
          <c:w val="0.78706255581632012"/>
          <c:h val="0.7559973288128627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77-4828-9C0F-F360797CF114}"/>
              </c:ext>
            </c:extLst>
          </c:dPt>
          <c:dPt>
            <c:idx val="1"/>
            <c:bubble3D val="0"/>
            <c:spPr>
              <a:solidFill>
                <a:srgbClr val="FF8F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77-4828-9C0F-F360797CF114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777-4828-9C0F-F360797CF114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777-4828-9C0F-F360797CF11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ábra!$A$121:$A$122</c:f>
              <c:strCache>
                <c:ptCount val="2"/>
                <c:pt idx="0">
                  <c:v>igen</c:v>
                </c:pt>
                <c:pt idx="1">
                  <c:v>nem</c:v>
                </c:pt>
              </c:strCache>
            </c:strRef>
          </c:cat>
          <c:val>
            <c:numRef>
              <c:f>ábra!$B$121:$B$122</c:f>
              <c:numCache>
                <c:formatCode>General</c:formatCode>
                <c:ptCount val="2"/>
                <c:pt idx="0">
                  <c:v>57.3</c:v>
                </c:pt>
                <c:pt idx="1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77-4828-9C0F-F360797CF11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2798313047671681"/>
          <c:w val="1"/>
          <c:h val="0.8061474390943413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4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5BF4-41DC-946B-54B9F2D2CA1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BF4-41DC-946B-54B9F2D2CA1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5BF4-41DC-946B-54B9F2D2CA1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BF4-41DC-946B-54B9F2D2CA17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5BF4-41DC-946B-54B9F2D2CA17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5BF4-41DC-946B-54B9F2D2CA17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BF4-41DC-946B-54B9F2D2CA17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5BF4-41DC-946B-54B9F2D2CA17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BF4-41DC-946B-54B9F2D2CA17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5BF4-41DC-946B-54B9F2D2CA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ábra!$A$143:$A$147</c:f>
              <c:strCache>
                <c:ptCount val="5"/>
                <c:pt idx="0">
                  <c:v>1 év és az alatti</c:v>
                </c:pt>
                <c:pt idx="1">
                  <c:v>1,1-2,0 év</c:v>
                </c:pt>
                <c:pt idx="2">
                  <c:v>2,1-3,0 év</c:v>
                </c:pt>
                <c:pt idx="3">
                  <c:v>3,1-5,0 év</c:v>
                </c:pt>
                <c:pt idx="4">
                  <c:v>5 év felett</c:v>
                </c:pt>
              </c:strCache>
            </c:strRef>
          </c:cat>
          <c:val>
            <c:numRef>
              <c:f>ábra!$B$143:$B$147</c:f>
              <c:numCache>
                <c:formatCode>General</c:formatCode>
                <c:ptCount val="5"/>
                <c:pt idx="0">
                  <c:v>18.7</c:v>
                </c:pt>
                <c:pt idx="1">
                  <c:v>17.3</c:v>
                </c:pt>
                <c:pt idx="2">
                  <c:v>12</c:v>
                </c:pt>
                <c:pt idx="3">
                  <c:v>30.7</c:v>
                </c:pt>
                <c:pt idx="4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F4-41DC-946B-54B9F2D2CA1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675371086714269"/>
          <c:w val="1"/>
          <c:h val="0.8914476674308915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1C27-4BEC-9D0B-103F456EB97D}"/>
              </c:ext>
            </c:extLst>
          </c:dPt>
          <c:dPt>
            <c:idx val="1"/>
            <c:bubble3D val="0"/>
            <c:explosion val="2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FC45-48E1-B175-03A875CB783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C45-48E1-B175-03A875CB783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C45-48E1-B175-03A875CB7836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1C27-4BEC-9D0B-103F456EB97D}"/>
                </c:ext>
              </c:extLst>
            </c:dLbl>
            <c:dLbl>
              <c:idx val="1"/>
              <c:layout>
                <c:manualLayout>
                  <c:x val="1.802499574212699E-2"/>
                  <c:y val="-5.027336195348761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47345925823796"/>
                      <c:h val="0.143347302289863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C45-48E1-B175-03A875CB7836}"/>
                </c:ext>
              </c:extLst>
            </c:dLbl>
            <c:dLbl>
              <c:idx val="2"/>
              <c:layout>
                <c:manualLayout>
                  <c:x val="3.6050092862182782E-2"/>
                  <c:y val="-3.365663941013069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423240687423455"/>
                      <c:h val="0.202265421318257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C45-48E1-B175-03A875CB7836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C45-48E1-B175-03A875CB783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ábra!$A$169:$A$172</c:f>
              <c:strCache>
                <c:ptCount val="4"/>
                <c:pt idx="0">
                  <c:v>egyedül</c:v>
                </c:pt>
                <c:pt idx="1">
                  <c:v>családtagjával</c:v>
                </c:pt>
                <c:pt idx="2">
                  <c:v>érzelmileg közelálló személlyel</c:v>
                </c:pt>
                <c:pt idx="3">
                  <c:v>egyéb</c:v>
                </c:pt>
              </c:strCache>
            </c:strRef>
          </c:cat>
          <c:val>
            <c:numRef>
              <c:f>ábra!$B$169:$B$172</c:f>
              <c:numCache>
                <c:formatCode>General</c:formatCode>
                <c:ptCount val="4"/>
                <c:pt idx="0">
                  <c:v>70.7</c:v>
                </c:pt>
                <c:pt idx="1">
                  <c:v>18.7</c:v>
                </c:pt>
                <c:pt idx="2">
                  <c:v>8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45-48E1-B175-03A875CB783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0.41274</cdr:x>
      <cdr:y>0.42686</cdr:y>
    </cdr:from>
    <cdr:to>
      <cdr:x>0.65152</cdr:x>
      <cdr:y>0.57314</cdr:y>
    </cdr:to>
    <cdr:grpSp>
      <cdr:nvGrpSpPr>
        <cdr:cNvPr id="2" name="Csoportba foglalás 1">
          <a:extLst xmlns:a="http://schemas.openxmlformats.org/drawingml/2006/main">
            <a:ext uri="{FF2B5EF4-FFF2-40B4-BE49-F238E27FC236}">
              <a16:creationId xmlns:a16="http://schemas.microsoft.com/office/drawing/2014/main" id="{0C65C399-1745-4B11-83B2-2EECF14BBDD5}"/>
            </a:ext>
          </a:extLst>
        </cdr:cNvPr>
        <cdr:cNvGrpSpPr/>
      </cdr:nvGrpSpPr>
      <cdr:grpSpPr>
        <a:xfrm xmlns:a="http://schemas.openxmlformats.org/drawingml/2006/main">
          <a:off x="1738444" y="1975791"/>
          <a:ext cx="1005732" cy="677080"/>
          <a:chOff x="10293819" y="1496020"/>
          <a:chExt cx="480749" cy="303191"/>
        </a:xfrm>
        <a:solidFill xmlns:a="http://schemas.openxmlformats.org/drawingml/2006/main">
          <a:schemeClr val="tx1">
            <a:lumMod val="75000"/>
            <a:lumOff val="25000"/>
          </a:schemeClr>
        </a:solidFill>
      </cdr:grpSpPr>
      <cdr:pic>
        <cdr:nvPicPr>
          <cdr:cNvPr id="3" name="Ábra 17" descr="Férfi">
            <a:extLst xmlns:a="http://schemas.openxmlformats.org/drawingml/2006/main">
              <a:ext uri="{FF2B5EF4-FFF2-40B4-BE49-F238E27FC236}">
                <a16:creationId xmlns:a16="http://schemas.microsoft.com/office/drawing/2014/main" id="{265F9699-43DF-401A-9B0B-6B241D7E3E1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0293819" y="1496020"/>
            <a:ext cx="308769" cy="294761"/>
          </a:xfrm>
          <a:prstGeom xmlns:a="http://schemas.openxmlformats.org/drawingml/2006/main" prst="rect">
            <a:avLst/>
          </a:prstGeom>
        </cdr:spPr>
      </cdr:pic>
      <cdr:pic>
        <cdr:nvPicPr>
          <cdr:cNvPr id="4" name="Ábra 18" descr="Nő">
            <a:extLst xmlns:a="http://schemas.openxmlformats.org/drawingml/2006/main">
              <a:ext uri="{FF2B5EF4-FFF2-40B4-BE49-F238E27FC236}">
                <a16:creationId xmlns:a16="http://schemas.microsoft.com/office/drawing/2014/main" id="{558FCB06-CF32-40E0-A7F2-4370B4CC598E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0465799" y="1504450"/>
            <a:ext cx="308769" cy="294761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F2C1CE-2A61-4BB2-838C-BB962886F2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F54FFE6-BD6C-426D-B056-58C9E43BD1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FD342CF-ABF1-4082-8E04-0860917F44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83EFC8A-1714-45DE-98EE-5CC801E300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E8B15C35-036B-4D8D-85A6-5BC50D44BF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20D9EB7-2B25-412D-AD82-0582D0564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209842-CDC0-4096-8E05-B3CD0F37D36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17CC170-1026-4825-80D5-09B3D3BC4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940C4C-690D-4393-8F49-AE59DB72EC98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F215C7F-2450-4D30-9D59-8DE5B80F6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448B471-1843-40B4-B224-2C4388EA4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209842-CDC0-4096-8E05-B3CD0F37D368}" type="slidenum">
              <a:rPr lang="hu-HU" altLang="hu-HU" smtClean="0"/>
              <a:pPr/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944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7708564-CDF6-4A5D-B8E0-2AA7C757A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26FC50-5818-4500-A3D7-C883FD5E5908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A100D7A-7B67-4990-BBE2-498152321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111CCA9-0271-481C-B4EC-36BF5AA36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B1D3BB-554A-4FE6-9A49-3321BBFBD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2DE5AF-48AC-45C3-949D-2DF64C3AA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3732E4-2B9D-4AFB-A1DB-9E83C54C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B62C2B-F1FF-4AAC-A031-35A464F0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F297231-B86E-49E7-B87C-0FB9EF96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61362-EFD4-4AE8-9104-9FF5F4928E6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1420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52CF33-ECC7-412C-B1BB-E89FA847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F71BB92-F897-4FEA-9ABE-FEE149EBE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E10E34-4B94-41CA-B260-BADD9B59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ECDFAF2-68DA-4D6A-BBAE-7AD7126B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D62500C-62AF-4CB7-84DF-ECDDCBF8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1F74-833A-401C-A63D-AFA77720591B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1181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F5163CD-C022-46C2-9310-40F833D1D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C49BF23-8FA9-4663-906A-1E1DA6BC4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E747F6-21D6-45F6-A008-F61BF019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69741B-060C-4C7A-9004-ED7039D4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26DD7EC-D32A-421C-821D-A1780D38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1673-5779-4920-A648-9D4D6280D968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3897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Cím, 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iagram helye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0654CF04-C90F-40D5-B79E-815317C9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7EBD8B57-7AE3-4C56-B666-5DDE2039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D3F3F3BE-3A92-40D2-8B45-384125A2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54E31-C349-4C99-AC62-6ADFCC90ED6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7941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Cím, ábra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ClipArt-elem helye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D673A43D-8E8E-4B27-8983-C7632746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9B6ECB38-1900-49E6-96E8-9ACB4B1F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4763F731-C01A-48B9-B11A-9073E5CB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BF6E4-1F70-418C-AE05-18B9F62BDE7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800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DE97C997-AD2B-43EB-B536-2CE70288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5DD61911-E356-4ECE-B590-02D29B14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90E19944-E93E-4400-977C-99CCF536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A26B3-0C17-4AD2-923C-CC4994B819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067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5B748C-64F1-47EF-AD03-D424CF12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300D96-01D9-4F72-B651-C6874A557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E5DA25-C857-48DF-9513-748333D2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CFED713-A6DF-4600-9CAF-5CE8BA3B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22B9DC-150C-43EB-A26E-8CF2D545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821C-3107-4280-9920-6E96ABB437CD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4044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628B04-84C7-4B50-A39D-99DFC39E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2D68F1-9A54-4503-B838-905BEAB72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F73FE89-E6B5-463E-BC08-C57429F3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DA9D681-A929-41DA-AA98-B14D4C1C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1C0771-A017-4B1A-AA24-7244253CB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279B-D884-41BC-B9AD-3F4F5C470383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7435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4AF553-4CAE-4433-97DF-B85C455D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52A851-B466-49DC-90A2-07BCA3AC7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AE5D438-BF9B-423D-A9B3-575DA241E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1052ACE-8B32-4ECE-BD0F-D132A8BF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0215A47-48E3-4283-BF01-E2968BCE2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98FF9F8-2AC2-4755-AB1E-9EB61AA3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D3D1-892A-4ACE-8947-E074744B21C8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305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550E6A-6DD7-481E-AAC6-D4D93E4A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3967F8C-816F-4773-BAC7-7DADC134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D0A9F83-F8F8-41CC-B977-27D0DFED2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7AF0BF2-08DC-4557-961B-FD64CD9E9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A1022F7-5F58-4E7D-A4B9-8DAB1999C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8548D48-80DC-4941-93D2-4805BA74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FCD7BED-3388-4105-B8A6-18C45BCB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85472F8-B890-447B-97DF-78C8D632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CB6-D2DA-498A-A71D-146DFF4A25FE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1774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3E53CC-638F-465B-8649-EA0FDA80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1A36CE-CB37-4624-9468-AEC8B32B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1A2636A-C1F6-4213-A2F0-7D0BC0EF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8A72FEB-4925-4DEE-A4D5-45575022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78C9-829F-4D5D-8493-71DAA638B96D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788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0FD890B-01BE-43A2-8208-131BF9E6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9C0FC2F-2E8B-426E-B4B6-B69755D5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B938172-734C-453A-B044-27987772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2109-04E7-424D-9E8A-C701C3213C9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712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09E8F1-1289-4CD4-8729-54586310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C9565B-B561-491D-BEF6-B2BD9F70A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F7FA41-58D5-49A1-A2D6-32C84B629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73213C-BC61-444B-A2FC-B37F463B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1101FDB-692E-4A82-8EF0-E286409C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03C7763-D56E-47D3-8253-B27BC858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7A5D-715F-44F7-B625-D97CEC8D668F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20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567AE1-3672-42F6-977A-F58E20B34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D384A10-A582-48DE-A335-3084D3B04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BCF791-8C0F-4A8B-946D-EDFA26BBB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8EFF864-B664-4453-B6B3-191517C9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D27DA47-73F8-4E8F-A90C-BF251A41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2B05848-2E41-44F1-A215-4426D16D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3D39-D4D8-42F0-85B6-4F3A2E0275B7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3587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0FD84A3-0FCA-4980-8B45-2A31E54B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371C56D-1F9C-4FB8-B01D-49C66187F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493464A-2865-43B0-9A27-0DE4E5C6B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4E1098C-D6BD-43E7-92CC-0997ECF5D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41C299-6183-4347-B37E-21FB836C9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8D51-641D-4A85-912F-E2F804FEB9AA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1842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chart" Target="../charts/chart4.xml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8C4E09-443B-4E79-A346-DE2441C5F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7560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TRANSZPLANTÁCIÓS VÁRÓLISTÁN LÉVŐ VESEBETEGEK VISZONYULÁSA AZ ÉLŐDONOROS TRANSZPLANTÁCIÓHOZ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91E508F-B7D9-4607-A752-18363075999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-401866" y="5638247"/>
            <a:ext cx="4607496" cy="86359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Szalamanov</a:t>
            </a:r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altLang="hu-H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Georginé</a:t>
            </a:r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Transzplantációs Alapítvány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7E2324DF-7BD4-4595-A623-0EB8FD4FC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3C2CFDC3-8049-42B8-B31A-70943DC8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BCDADF5E-127A-4B84-A6F2-BC380FB3D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082" y="5638247"/>
            <a:ext cx="3203848" cy="7191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71450" indent="-171450" algn="ctr" defTabSz="685800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</a:pPr>
            <a:r>
              <a:rPr lang="hu-HU" altLang="hu-HU" sz="2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Szendy</a:t>
            </a:r>
            <a:r>
              <a:rPr lang="hu-HU" altLang="hu-HU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Béla</a:t>
            </a:r>
          </a:p>
          <a:p>
            <a:pPr marL="171450" indent="-171450" algn="ctr" defTabSz="685800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</a:pPr>
            <a:r>
              <a:rPr lang="hu-HU" altLang="hu-HU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Szendy</a:t>
            </a:r>
            <a:r>
              <a:rPr lang="hu-HU" altLang="hu-HU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altLang="hu-HU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Szendy</a:t>
            </a:r>
            <a:endParaRPr lang="hu-HU" altLang="hu-HU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3" name="Kép 7">
            <a:extLst>
              <a:ext uri="{FF2B5EF4-FFF2-40B4-BE49-F238E27FC236}">
                <a16:creationId xmlns:a16="http://schemas.microsoft.com/office/drawing/2014/main" id="{1262BFBB-9485-4189-BE10-E71FBBDA0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915" y="5144532"/>
            <a:ext cx="20161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8A72A9EF-0BCE-404A-B53A-D189B7A4C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753"/>
            <a:ext cx="9144000" cy="388993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11EC2C07-A37B-46EB-82C7-5A75E4F3CC5C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AE382AED-C576-44EB-A076-8583656D9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>
            <a:extLst>
              <a:ext uri="{FF2B5EF4-FFF2-40B4-BE49-F238E27FC236}">
                <a16:creationId xmlns:a16="http://schemas.microsoft.com/office/drawing/2014/main" id="{9D3A0A6B-2622-4B43-B980-670DEA813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458" y="240403"/>
            <a:ext cx="7668344" cy="70643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FELMERÜLT-E A VÁLASZADÓKBAN AZ ÉLŐDONOROS VESEÁTÜLTETÉS GONDOLATA?</a:t>
            </a:r>
          </a:p>
        </p:txBody>
      </p:sp>
      <p:sp>
        <p:nvSpPr>
          <p:cNvPr id="14339" name="Text Box 7">
            <a:extLst>
              <a:ext uri="{FF2B5EF4-FFF2-40B4-BE49-F238E27FC236}">
                <a16:creationId xmlns:a16="http://schemas.microsoft.com/office/drawing/2014/main" id="{D17DC134-4FF5-492F-B762-BA766A86F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58" y="1365146"/>
            <a:ext cx="3371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FILM MEGNÉZÉSE ELŐTT</a:t>
            </a:r>
          </a:p>
          <a:p>
            <a:pPr algn="ctr" eaLnBrk="1" hangingPunct="1"/>
            <a:r>
              <a:rPr lang="hu-HU" alt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sp>
        <p:nvSpPr>
          <p:cNvPr id="14340" name="Text Box 8">
            <a:extLst>
              <a:ext uri="{FF2B5EF4-FFF2-40B4-BE49-F238E27FC236}">
                <a16:creationId xmlns:a16="http://schemas.microsoft.com/office/drawing/2014/main" id="{C50CF34F-51C7-4D17-A18E-8FCE98C02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554" y="1325001"/>
            <a:ext cx="38952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FILM MEGNÉZÉSE UTÁN </a:t>
            </a:r>
          </a:p>
          <a:p>
            <a:pPr algn="ctr" eaLnBrk="1" hangingPunct="1"/>
            <a:r>
              <a:rPr lang="hu-HU" alt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FE31C32-D039-4684-88A4-DACA9CC88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128382"/>
              </p:ext>
            </p:extLst>
          </p:nvPr>
        </p:nvGraphicFramePr>
        <p:xfrm>
          <a:off x="0" y="2400643"/>
          <a:ext cx="4175448" cy="441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85F18028-581A-4264-93E0-0A91295DB7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066152"/>
              </p:ext>
            </p:extLst>
          </p:nvPr>
        </p:nvGraphicFramePr>
        <p:xfrm>
          <a:off x="4572000" y="2621144"/>
          <a:ext cx="4291811" cy="423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F159ED50-CBAF-4FB6-BDBB-62391EE0752A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8E87A0C-B6B8-4270-8AC9-AECF353B8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4">
            <a:extLst>
              <a:ext uri="{FF2B5EF4-FFF2-40B4-BE49-F238E27FC236}">
                <a16:creationId xmlns:a16="http://schemas.microsoft.com/office/drawing/2014/main" id="{4C824C5B-A184-4909-9783-A758A5F46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847" y="136921"/>
            <a:ext cx="7668344" cy="8509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FILMMEL KAPCSOLATBAN TETT LÉPÉSEK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66986447-343B-433F-B5EF-6D78240B177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-1" y="1196752"/>
            <a:ext cx="4653241" cy="5524327"/>
          </a:xfrm>
        </p:spPr>
        <p:txBody>
          <a:bodyPr>
            <a:noAutofit/>
          </a:bodyPr>
          <a:lstStyle/>
          <a:p>
            <a:pPr marL="548640" indent="-411480"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u-HU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FILM MEGTEKINTÉSE ELŐTT</a:t>
            </a:r>
          </a:p>
          <a:p>
            <a:pPr marL="548640" indent="-411480"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hu-HU" sz="2400" b="1" dirty="0">
                <a:solidFill>
                  <a:schemeClr val="accent6"/>
                </a:solidFill>
              </a:rPr>
              <a:t>POZITÍV ATTITŰD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Vizsgálatok, orvosi konzultáció: 13 fő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Nincs szóba jöhető donor, de  foglalkozik vele: 8 fő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donorral nincs vércsoport egyezés: 3 fő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Már egyszer volt élődonoros veseátültetése: 1 fő</a:t>
            </a:r>
          </a:p>
          <a:p>
            <a:pPr marL="548640" indent="-411480" algn="just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NEGATÍV ATTITŰD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Nem tettek semmit: 5 fő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Kórházi fertőzéstől tart: 1 fő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FC8AC7D7-D8DB-4183-9C2D-83A50D286FD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53241" y="1196752"/>
            <a:ext cx="4383255" cy="5524327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hu-HU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FILM MEGTEKINTÉSE UTÁN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hu-HU" sz="2400" b="1" dirty="0">
                <a:solidFill>
                  <a:schemeClr val="accent6"/>
                </a:solidFill>
              </a:rPr>
              <a:t>POZITÍV ATTITŰD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/>
              <a:t>új szegmens 13,3%-</a:t>
            </a:r>
            <a:r>
              <a:rPr lang="hu-HU" sz="2400" dirty="0" err="1"/>
              <a:t>nál</a:t>
            </a:r>
            <a:r>
              <a:rPr lang="hu-HU" sz="2400" dirty="0"/>
              <a:t>, </a:t>
            </a:r>
            <a:br>
              <a:rPr lang="hu-HU" sz="2400" dirty="0"/>
            </a:br>
            <a:r>
              <a:rPr lang="hu-HU" sz="2400" dirty="0"/>
              <a:t>8 főnél merült fel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/>
              <a:t>Orvosi vizsgálatok: 5 fő 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/>
              <a:t>A film megtekintése előtt is tettek lépéseket, de a film meggyőzte őket ennek helyességéről: 4 fő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NEGATÍV ATTITŰD</a:t>
            </a:r>
          </a:p>
          <a:p>
            <a:pPr marL="480060" indent="-342900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/>
              <a:t>Nem tettek semmit, nem látják még szükségesnek: 8 fő</a:t>
            </a:r>
          </a:p>
          <a:p>
            <a:pPr marL="480060" indent="-342900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/>
              <a:t>Nincs lehetséges donor: 2 fő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AA10A5DF-E5D6-4BDC-A8C1-7B0B8B6C7047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9DC8FCF-4309-4892-8815-CF16065CF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1F7B96B1-65AD-44EB-AEF0-E930FF737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7668344" cy="1143000"/>
          </a:xfrm>
        </p:spPr>
        <p:txBody>
          <a:bodyPr/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ZÁRKÓZNAK EL AZ ÉLŐDONOROS VESEÁTÜLTETÉSTŐL?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D35E19D8-5EA6-4774-8D07-3E4A0C62C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6412686"/>
            <a:ext cx="153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hu-HU" alt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n=53</a:t>
            </a:r>
          </a:p>
        </p:txBody>
      </p:sp>
      <p:graphicFrame>
        <p:nvGraphicFramePr>
          <p:cNvPr id="5" name="Chart 11">
            <a:extLst>
              <a:ext uri="{FF2B5EF4-FFF2-40B4-BE49-F238E27FC236}">
                <a16:creationId xmlns:a16="http://schemas.microsoft.com/office/drawing/2014/main" id="{B034EFF6-26E8-43B8-B2E3-BFEDB24A3A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820618"/>
              </p:ext>
            </p:extLst>
          </p:nvPr>
        </p:nvGraphicFramePr>
        <p:xfrm>
          <a:off x="323528" y="1516142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DB9580BB-CAC7-4FEB-ADFD-50E18C4BC6E9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78FED31-EA25-4D63-B7CC-627F43A55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71A77BD8-A4E2-44A8-B9B4-2A400D6C1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9820" y="13985"/>
            <a:ext cx="770384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RÉSZLETES VÉLEMÉNYEK A FILMRŐL</a:t>
            </a:r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0DF8B7C4-85A5-445D-9F31-BD1C51B52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908050"/>
            <a:ext cx="153035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endParaRPr lang="hu-HU" altLang="hu-HU" sz="24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30000"/>
              </a:spcBef>
            </a:pPr>
            <a:endParaRPr lang="hu-HU" altLang="hu-HU" sz="24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30000"/>
              </a:spcBef>
            </a:pPr>
            <a:endParaRPr lang="hu-HU" altLang="hu-HU" sz="2400" b="1">
              <a:solidFill>
                <a:srgbClr val="FFFF00"/>
              </a:solidFill>
            </a:endParaRPr>
          </a:p>
        </p:txBody>
      </p:sp>
      <p:graphicFrame>
        <p:nvGraphicFramePr>
          <p:cNvPr id="6" name="Chart 12">
            <a:extLst>
              <a:ext uri="{FF2B5EF4-FFF2-40B4-BE49-F238E27FC236}">
                <a16:creationId xmlns:a16="http://schemas.microsoft.com/office/drawing/2014/main" id="{77E98E62-5E72-45BA-AC95-A84922EA4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744751"/>
              </p:ext>
            </p:extLst>
          </p:nvPr>
        </p:nvGraphicFramePr>
        <p:xfrm>
          <a:off x="324543" y="1296143"/>
          <a:ext cx="8664359" cy="530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églalap 1">
            <a:extLst>
              <a:ext uri="{FF2B5EF4-FFF2-40B4-BE49-F238E27FC236}">
                <a16:creationId xmlns:a16="http://schemas.microsoft.com/office/drawing/2014/main" id="{A1E2BEAA-D0CA-494C-908B-C884441D31C7}"/>
              </a:ext>
            </a:extLst>
          </p:cNvPr>
          <p:cNvSpPr/>
          <p:nvPr/>
        </p:nvSpPr>
        <p:spPr>
          <a:xfrm>
            <a:off x="239820" y="6367178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n=45-74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BFB4CC22-F560-40E2-8B79-9AA5960E207E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E4CE5ABD-C898-436B-BF53-6391EC80D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>
            <a:extLst>
              <a:ext uri="{FF2B5EF4-FFF2-40B4-BE49-F238E27FC236}">
                <a16:creationId xmlns:a16="http://schemas.microsoft.com/office/drawing/2014/main" id="{18C3C333-B7FA-4B55-93D0-D88AD6376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-126458"/>
            <a:ext cx="7668344" cy="144016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FILMRŐL ALKOTOTT ÖSSZEGZŐ VÉLEMÉNYEK SZERINTI MEGOSZLÁS</a:t>
            </a:r>
            <a:endParaRPr lang="hu-HU" sz="2800" dirty="0"/>
          </a:p>
        </p:txBody>
      </p:sp>
      <p:graphicFrame>
        <p:nvGraphicFramePr>
          <p:cNvPr id="5" name="Chart 13">
            <a:extLst>
              <a:ext uri="{FF2B5EF4-FFF2-40B4-BE49-F238E27FC236}">
                <a16:creationId xmlns:a16="http://schemas.microsoft.com/office/drawing/2014/main" id="{82771163-DA87-49E5-B843-FCB23FC166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08271"/>
              </p:ext>
            </p:extLst>
          </p:nvPr>
        </p:nvGraphicFramePr>
        <p:xfrm>
          <a:off x="679630" y="1628800"/>
          <a:ext cx="871690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églalap 1">
            <a:extLst>
              <a:ext uri="{FF2B5EF4-FFF2-40B4-BE49-F238E27FC236}">
                <a16:creationId xmlns:a16="http://schemas.microsoft.com/office/drawing/2014/main" id="{336A5041-597B-4A6D-A821-006A0C2C938C}"/>
              </a:ext>
            </a:extLst>
          </p:cNvPr>
          <p:cNvSpPr/>
          <p:nvPr/>
        </p:nvSpPr>
        <p:spPr>
          <a:xfrm>
            <a:off x="251520" y="6263019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n=75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E8067770-0D88-44D2-A387-425FCEA33760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5F52234-30C7-4F16-8148-C2E70CF03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F3BB07B1-1ADB-431D-B49D-CE3B1EBB9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-69160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ÖSSZEFOGLALÁS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75FEFB-1609-408F-8426-037B7E393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464050"/>
          </a:xfrm>
        </p:spPr>
        <p:txBody>
          <a:bodyPr>
            <a:normAutofit/>
          </a:bodyPr>
          <a:lstStyle/>
          <a:p>
            <a:pPr marL="361950" indent="-361950" algn="just" eaLnBrk="1" hangingPunct="1">
              <a:spcBef>
                <a:spcPct val="40000"/>
              </a:spcBef>
            </a:pPr>
            <a:r>
              <a:rPr lang="hu-HU" alt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átlagos tetszésindex 4,5</a:t>
            </a: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tehát a Veseátültetés c. film általános fogadtatása kedvezőnek tekinthető.</a:t>
            </a:r>
          </a:p>
          <a:p>
            <a:pPr algn="just" eaLnBrk="1" hangingPunct="1">
              <a:spcBef>
                <a:spcPct val="40000"/>
              </a:spcBef>
            </a:pPr>
            <a:endParaRPr lang="hu-HU" altLang="hu-H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 eaLnBrk="1" hangingPunct="1">
              <a:spcBef>
                <a:spcPct val="40000"/>
              </a:spcBef>
            </a:pP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Összegzésként levonható az a következtetés, hogy </a:t>
            </a:r>
            <a:r>
              <a:rPr lang="hu-HU" altLang="hu-H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film hatására a 75 válaszadóból 8 fő</a:t>
            </a: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13,3% véleménye negatív attitűdről pozitívra változott, vagyis lépéseket tettek, illetve határoztak el az élődonoros veseátültetés érdekében.</a:t>
            </a:r>
          </a:p>
        </p:txBody>
      </p:sp>
    </p:spTree>
  </p:cSld>
  <p:clrMapOvr>
    <a:masterClrMapping/>
  </p:clrMapOvr>
  <p:transition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E81E67CB-2AC5-4BC5-B0AC-933A589855F6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CE07BEF-C809-4BAC-870C-3B938D7D0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A3B8667-4C5F-4ACB-A2B8-E484A6DC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4" y="209326"/>
            <a:ext cx="8229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KONKLÚZIÓ</a:t>
            </a:r>
          </a:p>
        </p:txBody>
      </p:sp>
      <p:sp>
        <p:nvSpPr>
          <p:cNvPr id="21507" name="Tartalom helye 2">
            <a:extLst>
              <a:ext uri="{FF2B5EF4-FFF2-40B4-BE49-F238E27FC236}">
                <a16:creationId xmlns:a16="http://schemas.microsoft.com/office/drawing/2014/main" id="{2D3DD884-E39E-4EA5-BEA7-4A0AF7033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04" y="1453926"/>
            <a:ext cx="8601376" cy="4351338"/>
          </a:xfrm>
        </p:spPr>
        <p:txBody>
          <a:bodyPr/>
          <a:lstStyle/>
          <a:p>
            <a:pPr marL="361950" indent="-361950" algn="just"/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1070 fős várólistán lévő betegek 7%-</a:t>
            </a:r>
            <a:r>
              <a:rPr lang="hu-HU" alt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ának</a:t>
            </a: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véleménye releváns mérőszám, de szükséges az internettel nem rendelkező betegek véleményét is megismerni.</a:t>
            </a:r>
          </a:p>
          <a:p>
            <a:pPr marL="361950" indent="-361950" algn="just"/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járvány elmúltával a Transzplantációs Fórumokat és a dialízis centrumok látogatását folytatni kell.</a:t>
            </a:r>
          </a:p>
          <a:p>
            <a:pPr marL="361950" indent="-361950" algn="just"/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évekkel ezelőtt már rendeletileg engedélyezett keresztdonációt végre el kell indítani.</a:t>
            </a:r>
          </a:p>
          <a:p>
            <a:pPr marL="361950" indent="-361950" algn="just"/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külföldön évek óta sikeresen végzett inkompatibilis transzplantációt nálunk is be kell vezetni, hiszen a válaszadók 17%-a </a:t>
            </a:r>
            <a:r>
              <a:rPr lang="hu-HU" alt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donáció meghiúsulásának a nem egyező vércsoportot jelezte.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05B3DE32-BB49-422F-82EE-7DBEBA416718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C78DF4C-2468-48B3-B3E2-DA71A2B67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62595"/>
            <a:ext cx="7886700" cy="99955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CÉLKITŰZÉS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A236F9-21AF-4CC7-9748-C642FB413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13422"/>
            <a:ext cx="8712968" cy="4536851"/>
          </a:xfrm>
        </p:spPr>
        <p:txBody>
          <a:bodyPr>
            <a:normAutofit/>
          </a:bodyPr>
          <a:lstStyle/>
          <a:p>
            <a:pPr marL="361950" indent="-361950" algn="just" eaLnBrk="1" hangingPunct="1">
              <a:lnSpc>
                <a:spcPct val="90000"/>
              </a:lnSpc>
              <a:spcBef>
                <a:spcPct val="40000"/>
              </a:spcBef>
            </a:pP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a világon több millió embert tartanak életben a dialízis valamely fajtájával, és a kezelt vesebetegek száma világszerte évről-évre emelkedik.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ct val="40000"/>
              </a:spcBef>
            </a:pP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Egyre nagyobb jelentőséget kapnak az élő donorból történő szervátültetések még azon országokban is, ahol a </a:t>
            </a:r>
            <a:r>
              <a:rPr lang="hu-HU" alt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cadaver</a:t>
            </a: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donorok száma lényegesen több mint hazánkban.</a:t>
            </a:r>
          </a:p>
          <a:p>
            <a:pPr marL="361950" indent="-361950" algn="just" eaLnBrk="1" hangingPunct="1">
              <a:lnSpc>
                <a:spcPct val="90000"/>
              </a:lnSpc>
              <a:spcBef>
                <a:spcPct val="40000"/>
              </a:spcBef>
            </a:pPr>
            <a:r>
              <a:rPr lang="hu-HU" alt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Fontos célkitűzésünk volt annak megismerése, hogy Magyarországon a krónikus vesebetegek, a művese kezeltek hogyan vélekednek az élődonoros veseátültetésről, ezáltal fényt deríteni arra, miért olyan alacsony hazánkban továbbra is az élődonoros veseátültetések száma. </a:t>
            </a:r>
          </a:p>
        </p:txBody>
      </p:sp>
      <p:pic>
        <p:nvPicPr>
          <p:cNvPr id="6" name="Kép 7">
            <a:extLst>
              <a:ext uri="{FF2B5EF4-FFF2-40B4-BE49-F238E27FC236}">
                <a16:creationId xmlns:a16="http://schemas.microsoft.com/office/drawing/2014/main" id="{C1B9CB94-78EB-4FA1-BEC6-4A5061C23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AAC5320F-4BB3-4AE0-B2B7-A34899AEADAF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6" name="Kép 7">
            <a:extLst>
              <a:ext uri="{FF2B5EF4-FFF2-40B4-BE49-F238E27FC236}">
                <a16:creationId xmlns:a16="http://schemas.microsoft.com/office/drawing/2014/main" id="{756DB1F8-50F0-40B8-ABA2-D8D89FA8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96723093-9F03-4D37-A24F-A6D460867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08346"/>
            <a:ext cx="4283968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VESEÁTÜLTETÉS – 2019.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3F4A662-A9DD-4AE4-BBD5-F77A1E73A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415594"/>
              </p:ext>
            </p:extLst>
          </p:nvPr>
        </p:nvGraphicFramePr>
        <p:xfrm>
          <a:off x="0" y="1196752"/>
          <a:ext cx="9036496" cy="545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AAC5320F-4BB3-4AE0-B2B7-A34899AEADAF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6" name="Kép 7">
            <a:extLst>
              <a:ext uri="{FF2B5EF4-FFF2-40B4-BE49-F238E27FC236}">
                <a16:creationId xmlns:a16="http://schemas.microsoft.com/office/drawing/2014/main" id="{756DB1F8-50F0-40B8-ABA2-D8D89FA8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96723093-9F03-4D37-A24F-A6D460867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08346"/>
            <a:ext cx="7452320" cy="908050"/>
          </a:xfrm>
        </p:spPr>
        <p:txBody>
          <a:bodyPr/>
          <a:lstStyle/>
          <a:p>
            <a:pPr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MINTA JELLEGE ÉS A MINTAVÉTEL MÓDSZERE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B115A19-3587-4748-AA23-3ABDA632C37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66990"/>
            <a:ext cx="8892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„Veseátültetés” c. filmet elérhetővé tettük bárki számára web- és facebook oldalunkon, valamint YouTube csatornánkon.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 elemzéssel a művesekezelt betegek azon csoportjának véleményét gyűjtöttük csokorba, akik látták a filmet, és készek önkéntes alapon, a személyiségi jogok maximális betartása mellett az online kérdőívet kitölteni. 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1070 transzplantációra váró művesekezelt betegből 75 online kitöltött kérdőívet kaptunk vissza.</a:t>
            </a:r>
          </a:p>
          <a:p>
            <a:pPr marL="548640" indent="-411480">
              <a:spcBef>
                <a:spcPct val="40000"/>
              </a:spcBef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hu-HU" dirty="0"/>
          </a:p>
          <a:p>
            <a:pPr marL="548640" indent="-411480">
              <a:spcBef>
                <a:spcPct val="40000"/>
              </a:spcBef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hu-HU" dirty="0"/>
          </a:p>
          <a:p>
            <a:pPr marL="548640" indent="-411480">
              <a:spcBef>
                <a:spcPct val="40000"/>
              </a:spcBef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635564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62735D19-7916-43F3-B789-900F2BCA22A8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0" name="Kép 7">
            <a:extLst>
              <a:ext uri="{FF2B5EF4-FFF2-40B4-BE49-F238E27FC236}">
                <a16:creationId xmlns:a16="http://schemas.microsoft.com/office/drawing/2014/main" id="{2849F5BA-1F8D-4005-87A1-24A16BEE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>
            <a:extLst>
              <a:ext uri="{FF2B5EF4-FFF2-40B4-BE49-F238E27FC236}">
                <a16:creationId xmlns:a16="http://schemas.microsoft.com/office/drawing/2014/main" id="{BA0FCE5B-DA6B-4B2D-B02D-EE38C2AFE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792" y="240403"/>
            <a:ext cx="6588224" cy="706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VÁLASZADÓK DEMOGRÁFIAI ADATAI I.</a:t>
            </a:r>
          </a:p>
        </p:txBody>
      </p:sp>
      <p:sp>
        <p:nvSpPr>
          <p:cNvPr id="8195" name="Text Box 13">
            <a:extLst>
              <a:ext uri="{FF2B5EF4-FFF2-40B4-BE49-F238E27FC236}">
                <a16:creationId xmlns:a16="http://schemas.microsoft.com/office/drawing/2014/main" id="{7BB2566A-4988-4F78-A6C2-FDBA2BF68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283" y="1596250"/>
            <a:ext cx="442798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ÉLETKOR SZERINTI MEGOSZLÁS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Átlagéletkor: 44,1 év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sp>
        <p:nvSpPr>
          <p:cNvPr id="8196" name="Text Box 14">
            <a:extLst>
              <a:ext uri="{FF2B5EF4-FFF2-40B4-BE49-F238E27FC236}">
                <a16:creationId xmlns:a16="http://schemas.microsoft.com/office/drawing/2014/main" id="{D942BD47-AEE3-4318-9128-ADC2670D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38" y="1596250"/>
            <a:ext cx="384592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NEM SZERINTI MEGOSZLÁS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2240CC0E-1FC0-414C-B9A9-F771DDF35D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884353"/>
              </p:ext>
            </p:extLst>
          </p:nvPr>
        </p:nvGraphicFramePr>
        <p:xfrm>
          <a:off x="0" y="2132856"/>
          <a:ext cx="4211960" cy="462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99B5109D-A81C-4C7B-BFF7-1F0C3ADB34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352970"/>
              </p:ext>
            </p:extLst>
          </p:nvPr>
        </p:nvGraphicFramePr>
        <p:xfrm>
          <a:off x="4707728" y="2581135"/>
          <a:ext cx="4427984" cy="418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62735D19-7916-43F3-B789-900F2BCA22A8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0" name="Kép 7">
            <a:extLst>
              <a:ext uri="{FF2B5EF4-FFF2-40B4-BE49-F238E27FC236}">
                <a16:creationId xmlns:a16="http://schemas.microsoft.com/office/drawing/2014/main" id="{2849F5BA-1F8D-4005-87A1-24A16BEE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>
            <a:extLst>
              <a:ext uri="{FF2B5EF4-FFF2-40B4-BE49-F238E27FC236}">
                <a16:creationId xmlns:a16="http://schemas.microsoft.com/office/drawing/2014/main" id="{BA0FCE5B-DA6B-4B2D-B02D-EE38C2AFE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792" y="240403"/>
            <a:ext cx="6588224" cy="706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VÁLASZADÓK DEMOGRÁFIAI ADATAI II.</a:t>
            </a:r>
          </a:p>
        </p:txBody>
      </p:sp>
      <p:sp>
        <p:nvSpPr>
          <p:cNvPr id="8195" name="Text Box 13">
            <a:extLst>
              <a:ext uri="{FF2B5EF4-FFF2-40B4-BE49-F238E27FC236}">
                <a16:creationId xmlns:a16="http://schemas.microsoft.com/office/drawing/2014/main" id="{7BB2566A-4988-4F78-A6C2-FDBA2BF68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941" y="1489026"/>
            <a:ext cx="39559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ISKOLAI VÉGZETTSÉG SZERINTI MEGOSZLÁS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sp>
        <p:nvSpPr>
          <p:cNvPr id="8196" name="Text Box 14">
            <a:extLst>
              <a:ext uri="{FF2B5EF4-FFF2-40B4-BE49-F238E27FC236}">
                <a16:creationId xmlns:a16="http://schemas.microsoft.com/office/drawing/2014/main" id="{D942BD47-AEE3-4318-9128-ADC2670D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9027"/>
            <a:ext cx="39559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LAKÓHELY SZERINTI MEGOSZLÁS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graphicFrame>
        <p:nvGraphicFramePr>
          <p:cNvPr id="11" name="Chart 3">
            <a:extLst>
              <a:ext uri="{FF2B5EF4-FFF2-40B4-BE49-F238E27FC236}">
                <a16:creationId xmlns:a16="http://schemas.microsoft.com/office/drawing/2014/main" id="{8D99C2B1-87C6-457E-A6EB-09890A16C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26023"/>
              </p:ext>
            </p:extLst>
          </p:nvPr>
        </p:nvGraphicFramePr>
        <p:xfrm>
          <a:off x="-36512" y="2437214"/>
          <a:ext cx="4320480" cy="418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Ábra 11" descr="Jelölő">
            <a:extLst>
              <a:ext uri="{FF2B5EF4-FFF2-40B4-BE49-F238E27FC236}">
                <a16:creationId xmlns:a16="http://schemas.microsoft.com/office/drawing/2014/main" id="{B1A9CF3A-94C3-412F-94BC-941C373160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04" y="1423160"/>
            <a:ext cx="715637" cy="715637"/>
          </a:xfrm>
          <a:prstGeom prst="rect">
            <a:avLst/>
          </a:prstGeom>
        </p:spPr>
      </p:pic>
      <p:graphicFrame>
        <p:nvGraphicFramePr>
          <p:cNvPr id="13" name="Chart 4">
            <a:extLst>
              <a:ext uri="{FF2B5EF4-FFF2-40B4-BE49-F238E27FC236}">
                <a16:creationId xmlns:a16="http://schemas.microsoft.com/office/drawing/2014/main" id="{B59D5BFC-70AF-4374-B3C6-FDC1F2F31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33140"/>
              </p:ext>
            </p:extLst>
          </p:nvPr>
        </p:nvGraphicFramePr>
        <p:xfrm>
          <a:off x="5029200" y="2677617"/>
          <a:ext cx="4114800" cy="418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Ábra 13" descr="Könyvek">
            <a:extLst>
              <a:ext uri="{FF2B5EF4-FFF2-40B4-BE49-F238E27FC236}">
                <a16:creationId xmlns:a16="http://schemas.microsoft.com/office/drawing/2014/main" id="{64629123-CD06-4189-9D89-AAAA0731D5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4008" y="1522566"/>
            <a:ext cx="516825" cy="5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1944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62735D19-7916-43F3-B789-900F2BCA22A8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0" name="Kép 7">
            <a:extLst>
              <a:ext uri="{FF2B5EF4-FFF2-40B4-BE49-F238E27FC236}">
                <a16:creationId xmlns:a16="http://schemas.microsoft.com/office/drawing/2014/main" id="{2849F5BA-1F8D-4005-87A1-24A16BEE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6">
            <a:extLst>
              <a:ext uri="{FF2B5EF4-FFF2-40B4-BE49-F238E27FC236}">
                <a16:creationId xmlns:a16="http://schemas.microsoft.com/office/drawing/2014/main" id="{BA0FCE5B-DA6B-4B2D-B02D-EE38C2AFE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791" y="209152"/>
            <a:ext cx="7491553" cy="7064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VÁLASZADÓK CSALÁDI ÁLLAPOTA ÉS SZÜLŐI HÁTTERE</a:t>
            </a:r>
          </a:p>
        </p:txBody>
      </p:sp>
      <p:sp>
        <p:nvSpPr>
          <p:cNvPr id="8195" name="Text Box 13">
            <a:extLst>
              <a:ext uri="{FF2B5EF4-FFF2-40B4-BE49-F238E27FC236}">
                <a16:creationId xmlns:a16="http://schemas.microsoft.com/office/drawing/2014/main" id="{7BB2566A-4988-4F78-A6C2-FDBA2BF68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941" y="1489026"/>
            <a:ext cx="395599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ÉLNEK-E A SZÜLŐK?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sp>
        <p:nvSpPr>
          <p:cNvPr id="8196" name="Text Box 14">
            <a:extLst>
              <a:ext uri="{FF2B5EF4-FFF2-40B4-BE49-F238E27FC236}">
                <a16:creationId xmlns:a16="http://schemas.microsoft.com/office/drawing/2014/main" id="{D942BD47-AEE3-4318-9128-ADC2670D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79" y="1489027"/>
            <a:ext cx="39559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CSALÁDI ÁLLAPOT SZERINTI MEGOSZLÁS (%)</a:t>
            </a:r>
          </a:p>
          <a:p>
            <a:pPr algn="ctr" eaLnBrk="1" hangingPunct="1"/>
            <a:r>
              <a:rPr lang="hu-HU" altLang="hu-H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pic>
        <p:nvPicPr>
          <p:cNvPr id="15" name="Ábra 14" descr="Család két gyermekkel">
            <a:extLst>
              <a:ext uri="{FF2B5EF4-FFF2-40B4-BE49-F238E27FC236}">
                <a16:creationId xmlns:a16="http://schemas.microsoft.com/office/drawing/2014/main" id="{76833FD8-E846-4ABF-AE26-4E42B6EBE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4717" y="1458324"/>
            <a:ext cx="673224" cy="673224"/>
          </a:xfrm>
          <a:prstGeom prst="rect">
            <a:avLst/>
          </a:prstGeom>
        </p:spPr>
      </p:pic>
      <p:graphicFrame>
        <p:nvGraphicFramePr>
          <p:cNvPr id="16" name="Chart 5">
            <a:extLst>
              <a:ext uri="{FF2B5EF4-FFF2-40B4-BE49-F238E27FC236}">
                <a16:creationId xmlns:a16="http://schemas.microsoft.com/office/drawing/2014/main" id="{10CEE294-60E2-46B4-B20A-FE383EF40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21580"/>
              </p:ext>
            </p:extLst>
          </p:nvPr>
        </p:nvGraphicFramePr>
        <p:xfrm>
          <a:off x="72009" y="2475359"/>
          <a:ext cx="4283967" cy="418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6">
            <a:extLst>
              <a:ext uri="{FF2B5EF4-FFF2-40B4-BE49-F238E27FC236}">
                <a16:creationId xmlns:a16="http://schemas.microsoft.com/office/drawing/2014/main" id="{6CF6520C-619C-46D8-8189-A691CD3DC4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41135"/>
              </p:ext>
            </p:extLst>
          </p:nvPr>
        </p:nvGraphicFramePr>
        <p:xfrm>
          <a:off x="5112568" y="2443134"/>
          <a:ext cx="3851920" cy="4010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3451927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488D5224-D801-495C-B3D3-5B95D7A5B7F9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Kép 7">
            <a:extLst>
              <a:ext uri="{FF2B5EF4-FFF2-40B4-BE49-F238E27FC236}">
                <a16:creationId xmlns:a16="http://schemas.microsoft.com/office/drawing/2014/main" id="{1D810A8F-28E6-4B8B-A0A4-224849BD7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D2929A1C-AC7F-4714-885D-45DBC6404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96504"/>
            <a:ext cx="9144000" cy="706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MIÓTA JÁRNAK DIALÍZISRE?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D261FD26-120F-468F-A4D3-CF3754DAC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68" y="1313806"/>
            <a:ext cx="77768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hu-HU" alt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ÁTLAGOSAN 4,3 ÉV ÓTA</a:t>
            </a:r>
          </a:p>
          <a:p>
            <a:pPr algn="ctr" eaLnBrk="1" hangingPunct="1"/>
            <a:r>
              <a:rPr lang="hu-HU" alt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graphicFrame>
        <p:nvGraphicFramePr>
          <p:cNvPr id="6" name="Chart 7">
            <a:extLst>
              <a:ext uri="{FF2B5EF4-FFF2-40B4-BE49-F238E27FC236}">
                <a16:creationId xmlns:a16="http://schemas.microsoft.com/office/drawing/2014/main" id="{CD55490A-E37E-403F-8C2C-B7B27BA2F0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508327"/>
              </p:ext>
            </p:extLst>
          </p:nvPr>
        </p:nvGraphicFramePr>
        <p:xfrm>
          <a:off x="-252536" y="1921597"/>
          <a:ext cx="9504040" cy="510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F98EA362-79D9-418E-B670-F4FC63087C7B}"/>
              </a:ext>
            </a:extLst>
          </p:cNvPr>
          <p:cNvSpPr/>
          <p:nvPr/>
        </p:nvSpPr>
        <p:spPr>
          <a:xfrm>
            <a:off x="0" y="0"/>
            <a:ext cx="7668344" cy="1124743"/>
          </a:xfrm>
          <a:prstGeom prst="rect">
            <a:avLst/>
          </a:prstGeom>
          <a:solidFill>
            <a:srgbClr val="34A8D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611AC2F7-03AC-4085-911A-F0378C251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685" y="-171400"/>
            <a:ext cx="1666515" cy="15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9">
            <a:extLst>
              <a:ext uri="{FF2B5EF4-FFF2-40B4-BE49-F238E27FC236}">
                <a16:creationId xmlns:a16="http://schemas.microsoft.com/office/drawing/2014/main" id="{08EB50E0-07F9-4FE6-96C9-98433A65A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" y="179783"/>
            <a:ext cx="9144000" cy="7651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KIVEL NÉZTÉK A FILMET?</a:t>
            </a:r>
          </a:p>
        </p:txBody>
      </p:sp>
      <p:sp>
        <p:nvSpPr>
          <p:cNvPr id="8196" name="Rectangle 11">
            <a:extLst>
              <a:ext uri="{FF2B5EF4-FFF2-40B4-BE49-F238E27FC236}">
                <a16:creationId xmlns:a16="http://schemas.microsoft.com/office/drawing/2014/main" id="{B009E601-78BE-4AD0-9D7B-FA2262CDA2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72025" y="1401941"/>
            <a:ext cx="4243903" cy="5123403"/>
          </a:xfrm>
        </p:spPr>
        <p:txBody>
          <a:bodyPr>
            <a:normAutofit fontScale="92500"/>
          </a:bodyPr>
          <a:lstStyle/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filmet a válaszadók közel 1/5-e a családjával látta, viszont több mint 2/3-a egyedül nézte meg. Ezek a tények azért különösen figyelemre méltók, mivel a válaszadók több mint 2/3-a él házastársi és élettársi kapcsolatban.</a:t>
            </a:r>
          </a:p>
          <a:p>
            <a:pPr marL="480060" indent="-342900" algn="just">
              <a:spcBef>
                <a:spcPct val="400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Kisebb arányt képviselnek az érzelmileg közelállók (6 fő). A mással látott kategória a betegtársakkal (2 fő), mint „sorstársakkal” való közös filmnézést jelentette.</a:t>
            </a:r>
          </a:p>
        </p:txBody>
      </p:sp>
      <p:sp>
        <p:nvSpPr>
          <p:cNvPr id="12292" name="Rectangle 12">
            <a:extLst>
              <a:ext uri="{FF2B5EF4-FFF2-40B4-BE49-F238E27FC236}">
                <a16:creationId xmlns:a16="http://schemas.microsoft.com/office/drawing/2014/main" id="{FC7513D2-7E81-462C-B85E-5D288250C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648" y="5805264"/>
            <a:ext cx="1528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hu-HU" alt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 75</a:t>
            </a:r>
          </a:p>
        </p:txBody>
      </p:sp>
      <p:graphicFrame>
        <p:nvGraphicFramePr>
          <p:cNvPr id="7" name="Chart 8">
            <a:extLst>
              <a:ext uri="{FF2B5EF4-FFF2-40B4-BE49-F238E27FC236}">
                <a16:creationId xmlns:a16="http://schemas.microsoft.com/office/drawing/2014/main" id="{D38CF598-A267-4A5E-A749-018854589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13042"/>
              </p:ext>
            </p:extLst>
          </p:nvPr>
        </p:nvGraphicFramePr>
        <p:xfrm>
          <a:off x="0" y="1556792"/>
          <a:ext cx="4932040" cy="490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707</Words>
  <Application>Microsoft Office PowerPoint</Application>
  <PresentationFormat>Diavetítés a képernyőre (4:3 oldalarány)</PresentationFormat>
  <Paragraphs>113</Paragraphs>
  <Slides>16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Wingdings 2</vt:lpstr>
      <vt:lpstr>Office-téma</vt:lpstr>
      <vt:lpstr>TRANSZPLANTÁCIÓS VÁRÓLISTÁN LÉVŐ VESEBETEGEK VISZONYULÁSA AZ ÉLŐDONOROS TRANSZPLANTÁCIÓHOZ</vt:lpstr>
      <vt:lpstr>CÉLKITŰZÉS</vt:lpstr>
      <vt:lpstr>VESEÁTÜLTETÉS – 2019. </vt:lpstr>
      <vt:lpstr>A MINTA JELLEGE ÉS A MINTAVÉTEL MÓDSZERE</vt:lpstr>
      <vt:lpstr>A VÁLASZADÓK DEMOGRÁFIAI ADATAI I.</vt:lpstr>
      <vt:lpstr>A VÁLASZADÓK DEMOGRÁFIAI ADATAI II.</vt:lpstr>
      <vt:lpstr>A VÁLASZADÓK CSALÁDI ÁLLAPOTA ÉS SZÜLŐI HÁTTERE</vt:lpstr>
      <vt:lpstr>MIÓTA JÁRNAK DIALÍZISRE?</vt:lpstr>
      <vt:lpstr>KIVEL NÉZTÉK A FILMET?</vt:lpstr>
      <vt:lpstr>FELMERÜLT-E A VÁLASZADÓKBAN AZ ÉLŐDONOROS VESEÁTÜLTETÉS GONDOLATA?</vt:lpstr>
      <vt:lpstr>A FILMMEL KAPCSOLATBAN TETT LÉPÉSEK</vt:lpstr>
      <vt:lpstr>MIÉRT ZÁRKÓZNAK EL AZ ÉLŐDONOROS VESEÁTÜLTETÉSTŐL?</vt:lpstr>
      <vt:lpstr>RÉSZLETES VÉLEMÉNYEK A FILMRŐL</vt:lpstr>
      <vt:lpstr>A FILMRŐL ALKOTOTT ÖSSZEGZŐ VÉLEMÉNYEK SZERINTI MEGOSZLÁS</vt:lpstr>
      <vt:lpstr>ÖSSZEFOGLALÁS</vt:lpstr>
      <vt:lpstr>KONKLÚZIÓ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VÁRÓLISTÁN LÉVŐ MŰVESE KEZELT BETEGEK VISZONYULÁSA AZ ÉLŐDONOROS TRANSZPLANTÁCIÓHOZ</dc:title>
  <dc:creator>Szendy Béla</dc:creator>
  <cp:lastModifiedBy>Zsuzsa Szalamanov</cp:lastModifiedBy>
  <cp:revision>167</cp:revision>
  <dcterms:created xsi:type="dcterms:W3CDTF">2006-11-11T05:44:13Z</dcterms:created>
  <dcterms:modified xsi:type="dcterms:W3CDTF">2021-12-13T08:19:53Z</dcterms:modified>
</cp:coreProperties>
</file>